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3" r:id="rId2"/>
    <p:sldId id="296" r:id="rId3"/>
    <p:sldId id="299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5BC014B7-7BBC-40FD-B4EE-F2FE989EF61C}">
          <p14:sldIdLst>
            <p14:sldId id="293"/>
            <p14:sldId id="296"/>
            <p14:sldId id="299"/>
          </p14:sldIdLst>
        </p14:section>
        <p14:section name="Seção sem Título" id="{D4EE3EBB-78C7-4F45-A512-CD1DDF914AFD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IG Comunicação" initials="AC" lastIdx="1" clrIdx="0">
    <p:extLst>
      <p:ext uri="{19B8F6BF-5375-455C-9EA6-DF929625EA0E}">
        <p15:presenceInfo xmlns:p15="http://schemas.microsoft.com/office/powerpoint/2012/main" userId="S::videoconferencia@amigbrasil.onmicrosoft.com::c106803e-71c7-4589-99ba-907727add7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Estilo Médio 3 - Ênfas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Estilo Médio 3 - 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93" autoAdjust="0"/>
    <p:restoredTop sz="93447" autoAdjust="0"/>
  </p:normalViewPr>
  <p:slideViewPr>
    <p:cSldViewPr snapToGrid="0">
      <p:cViewPr varScale="1">
        <p:scale>
          <a:sx n="59" d="100"/>
          <a:sy n="59" d="100"/>
        </p:scale>
        <p:origin x="8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B82DA8-E480-4438-8D96-8F7DFB3B11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0D45A5B-F33C-4853-9976-ED820A1E16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9DB771B-79E8-44CB-B059-BC0B52A8B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1799-728D-406B-882A-FB626BB4C40E}" type="datetimeFigureOut">
              <a:rPr lang="pt-BR" smtClean="0"/>
              <a:t>26/07/2023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B20BE42-882D-4C8F-BECE-2756CDE7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C4CFAF2-8014-421E-AB63-C109B2A73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428C1-D768-40D5-B08A-20F5254048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552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58DB4A-EB6B-41C3-90A3-70084A71D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AA7D711-0BF8-44A4-A106-06043D7006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DAB105-CFB6-49E8-A6DD-95625BB16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1799-728D-406B-882A-FB626BB4C40E}" type="datetimeFigureOut">
              <a:rPr lang="pt-BR" smtClean="0"/>
              <a:t>26/07/2023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9C4B8E6-02D6-4620-AE23-EBF00FFAB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65EF1F0-7AC4-4880-9826-B301ED7DC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428C1-D768-40D5-B08A-20F5254048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9385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2D53E5A-7DB1-447D-A89D-D11B79C5BD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715D0FC-D63F-4548-8F53-B2DD4BC034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82A7F18-22B7-4048-AE8A-E7D71A041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1799-728D-406B-882A-FB626BB4C40E}" type="datetimeFigureOut">
              <a:rPr lang="pt-BR" smtClean="0"/>
              <a:t>26/07/2023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5BBEB88-D965-4FAE-AAF4-56620B4D0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48EB08C-43CA-4A10-897C-B63101F23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428C1-D768-40D5-B08A-20F5254048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8971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B0B9AF-0DC9-4D29-A9C8-A78BB9CBF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4B6417A-0224-4B81-8C59-40BEB69AE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B67F3FD-C317-4C0D-9372-3D2D618BC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1799-728D-406B-882A-FB626BB4C40E}" type="datetimeFigureOut">
              <a:rPr lang="pt-BR" smtClean="0"/>
              <a:t>26/07/2023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2EF5AE6-B7C3-4E10-A72A-D73B05138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FE96AE7-D7DC-499B-A7C2-8BA7D9509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428C1-D768-40D5-B08A-20F5254048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9654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52166A-9655-493B-96BC-7AE11F808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21A37D8-ED9A-4E9F-A28B-9EC43F0D4C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E0BF5E0-BDBD-4EB8-917D-54985CEB9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1799-728D-406B-882A-FB626BB4C40E}" type="datetimeFigureOut">
              <a:rPr lang="pt-BR" smtClean="0"/>
              <a:t>26/07/2023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5FBA520-03F0-4903-A806-F6CC7E44C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A340FA1-57FB-444C-8CAB-660602B93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428C1-D768-40D5-B08A-20F5254048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2124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500F2B-B3EC-44E7-B4C9-468F7309C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02192D-F343-4DFB-BE24-10FE4FA55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86A7736-C4B4-4142-A140-F1AD9F4C6B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323D98B-53D0-43AC-B66A-CD74DA150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1799-728D-406B-882A-FB626BB4C40E}" type="datetimeFigureOut">
              <a:rPr lang="pt-BR" smtClean="0"/>
              <a:t>26/07/2023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B50ACE3-8FC3-4871-A989-184B57FEB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B7E0EA2-C93C-44D8-BBCC-0AED88B4D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428C1-D768-40D5-B08A-20F5254048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6673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716772-47DA-41D2-B087-FA3002875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03BE2D0-895F-4F70-9204-7CC793CF8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0132467-4091-4B21-B2FB-ABB07F19D0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268365C-70DA-4220-96E1-6A66CE8B9C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1F5390-79C3-48CF-9526-6B6D56D709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4B2AE7A-86D0-402D-B683-0205CF0D0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1799-728D-406B-882A-FB626BB4C40E}" type="datetimeFigureOut">
              <a:rPr lang="pt-BR" smtClean="0"/>
              <a:t>26/07/2023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B478960-D91D-441D-AEB9-BCAE1DEF0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2B2F019-83CC-49B6-85A8-61E278480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428C1-D768-40D5-B08A-20F5254048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9078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F5BAC0-019E-44C7-B81E-5CADCD051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ECCDFBA-8A1D-4A9E-BBD3-DB9A44D37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1799-728D-406B-882A-FB626BB4C40E}" type="datetimeFigureOut">
              <a:rPr lang="pt-BR" smtClean="0"/>
              <a:t>26/07/2023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8BE5567-309B-4E3B-A6A4-6F320D655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4C232C5-A6E8-4F6F-8999-04EC94909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428C1-D768-40D5-B08A-20F5254048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4913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E4AA42C-C003-4934-99A9-7E3447BF7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1799-728D-406B-882A-FB626BB4C40E}" type="datetimeFigureOut">
              <a:rPr lang="pt-BR" smtClean="0"/>
              <a:t>26/07/2023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70F38FB-07E3-4AD4-AA53-BCB9168FF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7DBD79D-F5B4-4CB2-8EEC-65149F4BE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428C1-D768-40D5-B08A-20F5254048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6229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69EAE2-3B42-4069-A3BF-10DA420E6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A6DAB01-9AFE-4AED-9BB9-EE167F777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5162C52-9B41-450E-B3D0-71A675BE9C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70FAFA0-90C3-4BA6-97FB-83049434A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1799-728D-406B-882A-FB626BB4C40E}" type="datetimeFigureOut">
              <a:rPr lang="pt-BR" smtClean="0"/>
              <a:t>26/07/2023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D4748D7-3F44-47BB-9C18-F34292012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943C82A-BEB4-47CA-8A30-AFAEB6776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428C1-D768-40D5-B08A-20F5254048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3531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0077F7-54D9-4BDE-98B8-E60BB99CC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7372DE7-FF68-4645-A3F1-2F1CA1D2EC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6076EFC-DE77-4377-956F-D041C0BE4B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2DF4EF6-C643-4F10-B060-2097E7BCE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1799-728D-406B-882A-FB626BB4C40E}" type="datetimeFigureOut">
              <a:rPr lang="pt-BR" smtClean="0"/>
              <a:t>26/07/2023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A7B823C-1DA8-4CFD-8558-58954CD86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4597C5C-DAB2-4E75-B049-F1C45F81B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428C1-D768-40D5-B08A-20F5254048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1552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C0535CE-2C50-4DB0-8272-F428A0143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EB159EE-0641-416C-81F2-3B98BE57A0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67E62A1-7C3C-465F-BB62-F8B1EF429B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B1799-728D-406B-882A-FB626BB4C40E}" type="datetimeFigureOut">
              <a:rPr lang="pt-BR" smtClean="0"/>
              <a:t>26/07/2023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DCD700B-9175-4E86-8A94-9DDD39F499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36895B-047B-4901-BDB4-F6729082BB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428C1-D768-40D5-B08A-20F5254048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8599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tribut&#225;rio@amig.org.b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FBCB59B-A762-4F58-03A0-F8C97FB8B7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r>
              <a:rPr lang="pt-BR" sz="33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IMPACTOS DA REFORMA TRIBUTÁRIA NO REPASSE DO ICMS – PEC 45A</a:t>
            </a:r>
            <a:br>
              <a:rPr lang="pt-BR" sz="33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33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RELATOR: </a:t>
            </a:r>
            <a:r>
              <a:rPr lang="en-US" sz="33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Deputado</a:t>
            </a:r>
            <a:r>
              <a:rPr lang="en-US" sz="3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Aguinaldo Ribeiro</a:t>
            </a:r>
            <a:br>
              <a:rPr lang="pt-BR" sz="3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AUTOR: Deputado Baleia Rossi e outros</a:t>
            </a:r>
            <a:br>
              <a:rPr lang="pt-BR" sz="3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E8CAB13-B7F5-157C-A9A0-6EC1DE3AFF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r>
              <a:rPr lang="pt-BR" dirty="0"/>
              <a:t>Elaboração: Rosiane A Seabra</a:t>
            </a:r>
          </a:p>
          <a:p>
            <a:r>
              <a:rPr lang="pt-BR" sz="1800" dirty="0">
                <a:latin typeface="ArialMT"/>
              </a:rPr>
              <a:t>Contadora e Advogada</a:t>
            </a:r>
          </a:p>
          <a:p>
            <a:r>
              <a:rPr lang="pt-BR" sz="1800" b="0" i="0" u="none" strike="noStrike" baseline="0" dirty="0">
                <a:latin typeface="ArialMT"/>
              </a:rPr>
              <a:t>E-mail: </a:t>
            </a:r>
            <a:r>
              <a:rPr lang="pt-BR" sz="1800" b="0" i="0" u="none" strike="noStrike" baseline="0" dirty="0">
                <a:latin typeface="ArialMT"/>
                <a:hlinkClick r:id="rId2"/>
              </a:rPr>
              <a:t>tributário@amig.org.br</a:t>
            </a:r>
            <a:r>
              <a:rPr lang="pt-BR" sz="1800" b="0" i="0" u="none" strike="noStrike" baseline="0" dirty="0">
                <a:latin typeface="ArialMT"/>
              </a:rPr>
              <a:t> 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483ED2B9-E3EC-F9BC-87C3-0B6F3F2A68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478" y="132857"/>
            <a:ext cx="1682642" cy="93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205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EF65B7-42F9-D0C6-E622-F6CB69A22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300" b="1" dirty="0"/>
              <a:t>ALTERAÇÃO CRITÉRIO  </a:t>
            </a:r>
            <a:endParaRPr lang="en-US" sz="3300" b="1" dirty="0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DB8D4AC-96C6-A40A-1C07-2D4433CBE5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pt-BR" dirty="0"/>
              <a:t>PROPOSTA PEC 45 - REFORMA</a:t>
            </a:r>
            <a:endParaRPr lang="en-US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D1068E4-5498-6E63-91B2-D0E9D6A02D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pt-BR" dirty="0"/>
              <a:t>LEGISLAÇÃO ATUAL</a:t>
            </a:r>
            <a:endParaRPr lang="en-US" dirty="0"/>
          </a:p>
        </p:txBody>
      </p:sp>
      <p:graphicFrame>
        <p:nvGraphicFramePr>
          <p:cNvPr id="7" name="Tabela 7">
            <a:extLst>
              <a:ext uri="{FF2B5EF4-FFF2-40B4-BE49-F238E27FC236}">
                <a16:creationId xmlns:a16="http://schemas.microsoft.com/office/drawing/2014/main" id="{EAEF8303-A7D1-7BFE-8558-44C99794D8C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51006123"/>
              </p:ext>
            </p:extLst>
          </p:nvPr>
        </p:nvGraphicFramePr>
        <p:xfrm>
          <a:off x="914400" y="2505075"/>
          <a:ext cx="5083174" cy="237744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1644650">
                  <a:extLst>
                    <a:ext uri="{9D8B030D-6E8A-4147-A177-3AD203B41FA5}">
                      <a16:colId xmlns:a16="http://schemas.microsoft.com/office/drawing/2014/main" val="1544190700"/>
                    </a:ext>
                  </a:extLst>
                </a:gridCol>
                <a:gridCol w="1719262">
                  <a:extLst>
                    <a:ext uri="{9D8B030D-6E8A-4147-A177-3AD203B41FA5}">
                      <a16:colId xmlns:a16="http://schemas.microsoft.com/office/drawing/2014/main" val="233778083"/>
                    </a:ext>
                  </a:extLst>
                </a:gridCol>
                <a:gridCol w="1719262">
                  <a:extLst>
                    <a:ext uri="{9D8B030D-6E8A-4147-A177-3AD203B41FA5}">
                      <a16:colId xmlns:a16="http://schemas.microsoft.com/office/drawing/2014/main" val="844143235"/>
                    </a:ext>
                  </a:extLst>
                </a:gridCol>
              </a:tblGrid>
              <a:tr h="547499">
                <a:tc>
                  <a:txBody>
                    <a:bodyPr/>
                    <a:lstStyle/>
                    <a:p>
                      <a:r>
                        <a:rPr lang="pt-BR" dirty="0"/>
                        <a:t>CRITÉRIOS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PERCENTUAIS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EC 108/2020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737090"/>
                  </a:ext>
                </a:extLst>
              </a:tr>
              <a:tr h="317202">
                <a:tc>
                  <a:txBody>
                    <a:bodyPr/>
                    <a:lstStyle/>
                    <a:p>
                      <a:r>
                        <a:rPr lang="pt-BR" dirty="0"/>
                        <a:t>VAF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75%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65% (1)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6551751"/>
                  </a:ext>
                </a:extLst>
              </a:tr>
              <a:tr h="317202">
                <a:tc>
                  <a:txBody>
                    <a:bodyPr/>
                    <a:lstStyle/>
                    <a:p>
                      <a:r>
                        <a:rPr lang="pt-BR" dirty="0"/>
                        <a:t>LEI 18030/2009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25%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35% (1)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5344872"/>
                  </a:ext>
                </a:extLst>
              </a:tr>
              <a:tr h="547499">
                <a:tc>
                  <a:txBody>
                    <a:bodyPr/>
                    <a:lstStyle/>
                    <a:p>
                      <a:pPr algn="just"/>
                      <a:r>
                        <a:rPr lang="pt-BR" spc="-150" dirty="0"/>
                        <a:t>(1) Sem adequação legislativa  em MG.</a:t>
                      </a:r>
                      <a:endParaRPr lang="en-US" spc="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n-US" spc="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n-US" spc="-1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657714"/>
                  </a:ext>
                </a:extLst>
              </a:tr>
              <a:tr h="3172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3397844"/>
                  </a:ext>
                </a:extLst>
              </a:tr>
            </a:tbl>
          </a:graphicData>
        </a:graphic>
      </p:graphicFrame>
      <p:graphicFrame>
        <p:nvGraphicFramePr>
          <p:cNvPr id="11" name="Tabela 11">
            <a:extLst>
              <a:ext uri="{FF2B5EF4-FFF2-40B4-BE49-F238E27FC236}">
                <a16:creationId xmlns:a16="http://schemas.microsoft.com/office/drawing/2014/main" id="{D31C5D3C-C67C-6ABD-0F5F-46A2E2B61A53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848635502"/>
              </p:ext>
            </p:extLst>
          </p:nvPr>
        </p:nvGraphicFramePr>
        <p:xfrm>
          <a:off x="6172200" y="2505074"/>
          <a:ext cx="5183187" cy="237744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219960">
                  <a:extLst>
                    <a:ext uri="{9D8B030D-6E8A-4147-A177-3AD203B41FA5}">
                      <a16:colId xmlns:a16="http://schemas.microsoft.com/office/drawing/2014/main" val="692590196"/>
                    </a:ext>
                  </a:extLst>
                </a:gridCol>
                <a:gridCol w="1666240">
                  <a:extLst>
                    <a:ext uri="{9D8B030D-6E8A-4147-A177-3AD203B41FA5}">
                      <a16:colId xmlns:a16="http://schemas.microsoft.com/office/drawing/2014/main" val="1124179341"/>
                    </a:ext>
                  </a:extLst>
                </a:gridCol>
                <a:gridCol w="1296987">
                  <a:extLst>
                    <a:ext uri="{9D8B030D-6E8A-4147-A177-3AD203B41FA5}">
                      <a16:colId xmlns:a16="http://schemas.microsoft.com/office/drawing/2014/main" val="2205826720"/>
                    </a:ext>
                  </a:extLst>
                </a:gridCol>
              </a:tblGrid>
              <a:tr h="716644">
                <a:tc>
                  <a:txBody>
                    <a:bodyPr/>
                    <a:lstStyle/>
                    <a:p>
                      <a:r>
                        <a:rPr lang="pt-BR" dirty="0"/>
                        <a:t>CRITÉRIOS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PERCENTUAIS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3730487"/>
                  </a:ext>
                </a:extLst>
              </a:tr>
              <a:tr h="415199">
                <a:tc>
                  <a:txBody>
                    <a:bodyPr/>
                    <a:lstStyle/>
                    <a:p>
                      <a:r>
                        <a:rPr lang="pt-BR" dirty="0"/>
                        <a:t>POPULAÇÃO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65%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3504049"/>
                  </a:ext>
                </a:extLst>
              </a:tr>
              <a:tr h="415199">
                <a:tc>
                  <a:txBody>
                    <a:bodyPr/>
                    <a:lstStyle/>
                    <a:p>
                      <a:r>
                        <a:rPr lang="pt-BR" dirty="0"/>
                        <a:t>IGUALITÁRIO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90202"/>
                  </a:ext>
                </a:extLst>
              </a:tr>
              <a:tr h="415199">
                <a:tc>
                  <a:txBody>
                    <a:bodyPr/>
                    <a:lstStyle/>
                    <a:p>
                      <a:r>
                        <a:rPr lang="pt-BR" dirty="0"/>
                        <a:t>EDUCAÇÃO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10%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871759"/>
                  </a:ext>
                </a:extLst>
              </a:tr>
              <a:tr h="415199">
                <a:tc>
                  <a:txBody>
                    <a:bodyPr/>
                    <a:lstStyle/>
                    <a:p>
                      <a:r>
                        <a:rPr lang="pt-BR" dirty="0"/>
                        <a:t>DEFINIÇÃO ESTADUAL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20%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9507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0832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>
            <a:extLst>
              <a:ext uri="{FF2B5EF4-FFF2-40B4-BE49-F238E27FC236}">
                <a16:creationId xmlns:a16="http://schemas.microsoft.com/office/drawing/2014/main" id="{9F8B5AF4-6B26-2DAE-112F-80A88FD68B5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3537" y="1229360"/>
            <a:ext cx="9440863" cy="4612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3114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5728</TotalTime>
  <Words>98</Words>
  <Application>Microsoft Office PowerPoint</Application>
  <PresentationFormat>Widescreen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ArialMT</vt:lpstr>
      <vt:lpstr>Calibri</vt:lpstr>
      <vt:lpstr>Calibri Light</vt:lpstr>
      <vt:lpstr>Tema do Office</vt:lpstr>
      <vt:lpstr>IMPACTOS DA REFORMA TRIBUTÁRIA NO REPASSE DO ICMS – PEC 45A  RELATOR: Deputado Aguinaldo Ribeiro AUTOR: Deputado Baleia Rossi e outros </vt:lpstr>
      <vt:lpstr>ALTERAÇÃO CRITÉRIO  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AMIG Comunicação</dc:creator>
  <cp:lastModifiedBy>Rosiane Seabra</cp:lastModifiedBy>
  <cp:revision>128</cp:revision>
  <dcterms:created xsi:type="dcterms:W3CDTF">2020-10-16T14:57:44Z</dcterms:created>
  <dcterms:modified xsi:type="dcterms:W3CDTF">2023-07-26T12:37:49Z</dcterms:modified>
</cp:coreProperties>
</file>